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234"/>
    <a:srgbClr val="385036"/>
    <a:srgbClr val="446242"/>
    <a:srgbClr val="4F734D"/>
    <a:srgbClr val="A4D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04FB-ADE0-6D9C-E4B9-76094652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7112E-8A15-6431-49C7-259778E5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086DF-9041-46B3-8B72-3E5C02DDADE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C1F1F-7898-85C0-6435-BDFD86A6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63936-3582-982E-B2BB-A97CD84F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C609-ADC2-47F9-B094-F5E2A60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8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8343B-32EB-C9D1-80F8-6F831680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A3813-41FE-DB3C-9E93-8424D3725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63C5-3902-15AD-2B3A-040925D16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086DF-9041-46B3-8B72-3E5C02DDADE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AA791-B20A-92D3-0FAB-011631DD0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854A3-EA29-4A84-49D2-033DBAB0D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8AC609-ADC2-47F9-B094-F5E2A60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5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90E1BF-60F2-03B6-3F8C-70CB09D9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EcoConnect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Aplicație de eco-gestiune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E7C71-1071-F57B-6E0A-7C3A1A94C4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8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D0B7-4AB7-51CA-60CD-F31BF415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        CompanyPage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98F143-E0A4-4C23-F404-5BC670CF2339}"/>
              </a:ext>
            </a:extLst>
          </p:cNvPr>
          <p:cNvCxnSpPr>
            <a:cxnSpLocks/>
          </p:cNvCxnSpPr>
          <p:nvPr/>
        </p:nvCxnSpPr>
        <p:spPr>
          <a:xfrm>
            <a:off x="5358581" y="1002890"/>
            <a:ext cx="40312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E2950F-FF9A-471B-3621-75DF5EC58408}"/>
              </a:ext>
            </a:extLst>
          </p:cNvPr>
          <p:cNvCxnSpPr>
            <a:cxnSpLocks/>
          </p:cNvCxnSpPr>
          <p:nvPr/>
        </p:nvCxnSpPr>
        <p:spPr>
          <a:xfrm>
            <a:off x="5761702" y="1002890"/>
            <a:ext cx="0" cy="52120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B89BA-293E-D608-AC2D-83B0A25AF91B}"/>
              </a:ext>
            </a:extLst>
          </p:cNvPr>
          <p:cNvCxnSpPr>
            <a:cxnSpLocks/>
          </p:cNvCxnSpPr>
          <p:nvPr/>
        </p:nvCxnSpPr>
        <p:spPr>
          <a:xfrm flipH="1">
            <a:off x="1012723" y="6214970"/>
            <a:ext cx="474897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D786A-783D-19CE-9315-FC3A91F6072D}"/>
              </a:ext>
            </a:extLst>
          </p:cNvPr>
          <p:cNvCxnSpPr>
            <a:cxnSpLocks/>
          </p:cNvCxnSpPr>
          <p:nvPr/>
        </p:nvCxnSpPr>
        <p:spPr>
          <a:xfrm>
            <a:off x="1012723" y="1027906"/>
            <a:ext cx="51127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D23B13-370D-773C-0011-3893F7CE93C2}"/>
              </a:ext>
            </a:extLst>
          </p:cNvPr>
          <p:cNvCxnSpPr>
            <a:cxnSpLocks/>
          </p:cNvCxnSpPr>
          <p:nvPr/>
        </p:nvCxnSpPr>
        <p:spPr>
          <a:xfrm>
            <a:off x="1012723" y="1011287"/>
            <a:ext cx="0" cy="52120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96E6CA-ED94-F652-A8B2-FA13EB57F8B3}"/>
              </a:ext>
            </a:extLst>
          </p:cNvPr>
          <p:cNvSpPr txBox="1"/>
          <p:nvPr/>
        </p:nvSpPr>
        <p:spPr>
          <a:xfrm>
            <a:off x="1145462" y="2047666"/>
            <a:ext cx="451117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Vezi cele mai apropiate firme pe o </a:t>
            </a:r>
          </a:p>
          <a:p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rază stabilită</a:t>
            </a:r>
          </a:p>
          <a:p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Poți vedea detalile acestor firme</a:t>
            </a:r>
          </a:p>
          <a:p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Pinul cu clopoțel denotă un request</a:t>
            </a:r>
          </a:p>
          <a:p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 raza de acțiune</a:t>
            </a:r>
          </a:p>
          <a:p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Poți accepta requestul, programând</a:t>
            </a:r>
          </a:p>
          <a:p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 colectare</a:t>
            </a:r>
          </a:p>
        </p:txBody>
      </p:sp>
      <p:pic>
        <p:nvPicPr>
          <p:cNvPr id="10" name="image29.png">
            <a:extLst>
              <a:ext uri="{FF2B5EF4-FFF2-40B4-BE49-F238E27FC236}">
                <a16:creationId xmlns:a16="http://schemas.microsoft.com/office/drawing/2014/main" id="{16A0EE13-5D3E-E4D1-C25C-FA20083A140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456575" y="3573370"/>
            <a:ext cx="5300345" cy="2641600"/>
          </a:xfrm>
          <a:prstGeom prst="rect">
            <a:avLst/>
          </a:prstGeom>
          <a:ln/>
        </p:spPr>
      </p:pic>
      <p:pic>
        <p:nvPicPr>
          <p:cNvPr id="11" name="image35.png">
            <a:extLst>
              <a:ext uri="{FF2B5EF4-FFF2-40B4-BE49-F238E27FC236}">
                <a16:creationId xmlns:a16="http://schemas.microsoft.com/office/drawing/2014/main" id="{E0C059C3-788E-0FD1-5740-40DA51CB0F5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456575" y="575310"/>
            <a:ext cx="5300337" cy="28536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9160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D0B7-4AB7-51CA-60CD-F31BF415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               </a:t>
            </a:r>
            <a:r>
              <a:rPr lang="en-US" dirty="0"/>
              <a:t>Cum sunt </a:t>
            </a:r>
            <a:r>
              <a:rPr lang="en-US" dirty="0" err="1"/>
              <a:t>preluate</a:t>
            </a:r>
            <a:r>
              <a:rPr lang="en-US" dirty="0"/>
              <a:t> </a:t>
            </a:r>
            <a:r>
              <a:rPr lang="en-US" dirty="0" err="1"/>
              <a:t>informa</a:t>
            </a:r>
            <a:r>
              <a:rPr lang="ro-RO" dirty="0"/>
              <a:t>țiile?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98F143-E0A4-4C23-F404-5BC670CF2339}"/>
              </a:ext>
            </a:extLst>
          </p:cNvPr>
          <p:cNvCxnSpPr>
            <a:cxnSpLocks/>
          </p:cNvCxnSpPr>
          <p:nvPr/>
        </p:nvCxnSpPr>
        <p:spPr>
          <a:xfrm>
            <a:off x="9714272" y="983225"/>
            <a:ext cx="171081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E2950F-FF9A-471B-3621-75DF5EC58408}"/>
              </a:ext>
            </a:extLst>
          </p:cNvPr>
          <p:cNvCxnSpPr>
            <a:cxnSpLocks/>
          </p:cNvCxnSpPr>
          <p:nvPr/>
        </p:nvCxnSpPr>
        <p:spPr>
          <a:xfrm>
            <a:off x="11425083" y="983225"/>
            <a:ext cx="0" cy="52567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B89BA-293E-D608-AC2D-83B0A25AF91B}"/>
              </a:ext>
            </a:extLst>
          </p:cNvPr>
          <p:cNvCxnSpPr>
            <a:cxnSpLocks/>
          </p:cNvCxnSpPr>
          <p:nvPr/>
        </p:nvCxnSpPr>
        <p:spPr>
          <a:xfrm flipH="1" flipV="1">
            <a:off x="1012723" y="6214970"/>
            <a:ext cx="10412360" cy="839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D786A-783D-19CE-9315-FC3A91F6072D}"/>
              </a:ext>
            </a:extLst>
          </p:cNvPr>
          <p:cNvCxnSpPr>
            <a:cxnSpLocks/>
          </p:cNvCxnSpPr>
          <p:nvPr/>
        </p:nvCxnSpPr>
        <p:spPr>
          <a:xfrm>
            <a:off x="1012723" y="1027906"/>
            <a:ext cx="144534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D23B13-370D-773C-0011-3893F7CE93C2}"/>
              </a:ext>
            </a:extLst>
          </p:cNvPr>
          <p:cNvCxnSpPr>
            <a:cxnSpLocks/>
          </p:cNvCxnSpPr>
          <p:nvPr/>
        </p:nvCxnSpPr>
        <p:spPr>
          <a:xfrm>
            <a:off x="1012723" y="1011287"/>
            <a:ext cx="0" cy="52120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blue circular object with gears and wires&#10;&#10;Description automatically generated">
            <a:extLst>
              <a:ext uri="{FF2B5EF4-FFF2-40B4-BE49-F238E27FC236}">
                <a16:creationId xmlns:a16="http://schemas.microsoft.com/office/drawing/2014/main" id="{263B6A24-40C0-4362-9636-1C39DA56F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789" y="2742758"/>
            <a:ext cx="1503258" cy="1045745"/>
          </a:xfrm>
          <a:prstGeom prst="rect">
            <a:avLst/>
          </a:prstGeom>
        </p:spPr>
      </p:pic>
      <p:pic>
        <p:nvPicPr>
          <p:cNvPr id="13" name="Picture 12" descr="A blue circular object with gears and wires&#10;&#10;Description automatically generated">
            <a:extLst>
              <a:ext uri="{FF2B5EF4-FFF2-40B4-BE49-F238E27FC236}">
                <a16:creationId xmlns:a16="http://schemas.microsoft.com/office/drawing/2014/main" id="{A0A2E43E-0E8F-FD33-2BE2-4228E5E8F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67" y="2752679"/>
            <a:ext cx="1503258" cy="1045745"/>
          </a:xfrm>
          <a:prstGeom prst="rect">
            <a:avLst/>
          </a:prstGeom>
        </p:spPr>
      </p:pic>
      <p:pic>
        <p:nvPicPr>
          <p:cNvPr id="1030" name="Picture 6" descr="Computer Basics: What is a Computer?">
            <a:extLst>
              <a:ext uri="{FF2B5EF4-FFF2-40B4-BE49-F238E27FC236}">
                <a16:creationId xmlns:a16="http://schemas.microsoft.com/office/drawing/2014/main" id="{B5165DFA-B03A-14B2-72E7-86E1D4CE5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28" y="2752679"/>
            <a:ext cx="1841465" cy="10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512C4-ECBA-0CC2-5BBC-16D0EB9A1890}"/>
              </a:ext>
            </a:extLst>
          </p:cNvPr>
          <p:cNvCxnSpPr>
            <a:cxnSpLocks/>
            <a:stCxn id="1030" idx="3"/>
            <a:endCxn id="12" idx="1"/>
          </p:cNvCxnSpPr>
          <p:nvPr/>
        </p:nvCxnSpPr>
        <p:spPr>
          <a:xfrm flipV="1">
            <a:off x="3252393" y="3265631"/>
            <a:ext cx="927396" cy="49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Server » Open Compute Project">
            <a:extLst>
              <a:ext uri="{FF2B5EF4-FFF2-40B4-BE49-F238E27FC236}">
                <a16:creationId xmlns:a16="http://schemas.microsoft.com/office/drawing/2014/main" id="{A3F9778E-AC7D-1BA0-62E5-EAC5CD3C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86" y="2742758"/>
            <a:ext cx="1028952" cy="10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ize Icon Sql Server PNG Transparent Background, Free Download #11368 -  FreeIconsPNG">
            <a:extLst>
              <a:ext uri="{FF2B5EF4-FFF2-40B4-BE49-F238E27FC236}">
                <a16:creationId xmlns:a16="http://schemas.microsoft.com/office/drawing/2014/main" id="{3FAE5EA5-6E03-A73C-C5F5-AFBB784C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72" y="3275551"/>
            <a:ext cx="384506" cy="4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654344-39F4-E565-7337-35A20FE586A9}"/>
              </a:ext>
            </a:extLst>
          </p:cNvPr>
          <p:cNvCxnSpPr>
            <a:stCxn id="12" idx="3"/>
            <a:endCxn id="1032" idx="1"/>
          </p:cNvCxnSpPr>
          <p:nvPr/>
        </p:nvCxnSpPr>
        <p:spPr>
          <a:xfrm flipV="1">
            <a:off x="5683047" y="3257234"/>
            <a:ext cx="954939" cy="83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65DA3F-2977-B4BA-194A-DCB599A83B25}"/>
              </a:ext>
            </a:extLst>
          </p:cNvPr>
          <p:cNvCxnSpPr>
            <a:stCxn id="1044" idx="0"/>
            <a:endCxn id="13" idx="1"/>
          </p:cNvCxnSpPr>
          <p:nvPr/>
        </p:nvCxnSpPr>
        <p:spPr>
          <a:xfrm>
            <a:off x="7564625" y="3275551"/>
            <a:ext cx="853942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7CD6CA-EAFB-E376-398B-3936CC257C45}"/>
              </a:ext>
            </a:extLst>
          </p:cNvPr>
          <p:cNvCxnSpPr>
            <a:stCxn id="13" idx="3"/>
          </p:cNvCxnSpPr>
          <p:nvPr/>
        </p:nvCxnSpPr>
        <p:spPr>
          <a:xfrm flipV="1">
            <a:off x="9921825" y="3275551"/>
            <a:ext cx="962485" cy="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53327-C881-2BC1-DFAC-89EE69432395}"/>
              </a:ext>
            </a:extLst>
          </p:cNvPr>
          <p:cNvCxnSpPr/>
          <p:nvPr/>
        </p:nvCxnSpPr>
        <p:spPr>
          <a:xfrm>
            <a:off x="10908199" y="3275551"/>
            <a:ext cx="0" cy="194537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CD6D4C-6C7F-A3B0-486B-4AB26333D5FD}"/>
              </a:ext>
            </a:extLst>
          </p:cNvPr>
          <p:cNvCxnSpPr>
            <a:cxnSpLocks/>
          </p:cNvCxnSpPr>
          <p:nvPr/>
        </p:nvCxnSpPr>
        <p:spPr>
          <a:xfrm>
            <a:off x="2331660" y="5220928"/>
            <a:ext cx="855265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8FD76F-7142-8833-6CA2-5C757920C51B}"/>
              </a:ext>
            </a:extLst>
          </p:cNvPr>
          <p:cNvCxnSpPr>
            <a:endCxn id="1030" idx="2"/>
          </p:cNvCxnSpPr>
          <p:nvPr/>
        </p:nvCxnSpPr>
        <p:spPr>
          <a:xfrm flipV="1">
            <a:off x="2331660" y="3788503"/>
            <a:ext cx="1" cy="143242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77B937A-787B-7E70-121A-28BD74E9334C}"/>
              </a:ext>
            </a:extLst>
          </p:cNvPr>
          <p:cNvSpPr txBox="1"/>
          <p:nvPr/>
        </p:nvSpPr>
        <p:spPr>
          <a:xfrm>
            <a:off x="1636095" y="245041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EcoConnect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67E002-39F3-2F53-FE4C-7C52A873A2BD}"/>
              </a:ext>
            </a:extLst>
          </p:cNvPr>
          <p:cNvSpPr txBox="1"/>
          <p:nvPr/>
        </p:nvSpPr>
        <p:spPr>
          <a:xfrm>
            <a:off x="4391233" y="3754413"/>
            <a:ext cx="1315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</a:t>
            </a:r>
            <a:r>
              <a:rPr lang="ro-RO" dirty="0"/>
              <a:t>request</a:t>
            </a:r>
            <a:endParaRPr lang="en-US" dirty="0"/>
          </a:p>
          <a:p>
            <a:r>
              <a:rPr lang="en-US" dirty="0"/>
              <a:t>(</a:t>
            </a:r>
            <a:r>
              <a:rPr lang="ro-RO" dirty="0"/>
              <a:t>cerere</a:t>
            </a:r>
            <a:r>
              <a:rPr lang="en-US" dirty="0"/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B6895F-E218-3EB9-E14B-1553E274D4C9}"/>
              </a:ext>
            </a:extLst>
          </p:cNvPr>
          <p:cNvSpPr txBox="1"/>
          <p:nvPr/>
        </p:nvSpPr>
        <p:spPr>
          <a:xfrm>
            <a:off x="7005922" y="3731464"/>
            <a:ext cx="81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  <a:p>
            <a:r>
              <a:rPr lang="en-US" dirty="0"/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A4F4ED-6453-0591-8EFF-1AF8ACE4969F}"/>
              </a:ext>
            </a:extLst>
          </p:cNvPr>
          <p:cNvSpPr txBox="1"/>
          <p:nvPr/>
        </p:nvSpPr>
        <p:spPr>
          <a:xfrm>
            <a:off x="8689869" y="3731463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Response</a:t>
            </a:r>
          </a:p>
          <a:p>
            <a:r>
              <a:rPr lang="en-US" dirty="0"/>
              <a:t>(r</a:t>
            </a:r>
            <a:r>
              <a:rPr lang="ro-RO" dirty="0"/>
              <a:t>ăspuns)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0E7304-3B10-CC78-7D28-6C9490AEE35C}"/>
              </a:ext>
            </a:extLst>
          </p:cNvPr>
          <p:cNvSpPr txBox="1"/>
          <p:nvPr/>
        </p:nvSpPr>
        <p:spPr>
          <a:xfrm>
            <a:off x="4849371" y="5294436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Informații în format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5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D0B7-4AB7-51CA-60CD-F31BF415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               </a:t>
            </a:r>
            <a:r>
              <a:rPr lang="en-US" dirty="0"/>
              <a:t>Cum sunt </a:t>
            </a:r>
            <a:r>
              <a:rPr lang="en-US" dirty="0" err="1"/>
              <a:t>prelu</a:t>
            </a:r>
            <a:r>
              <a:rPr lang="ro-RO" dirty="0"/>
              <a:t>crate</a:t>
            </a:r>
            <a:r>
              <a:rPr lang="en-US" dirty="0"/>
              <a:t> </a:t>
            </a:r>
            <a:r>
              <a:rPr lang="en-US" dirty="0" err="1"/>
              <a:t>informa</a:t>
            </a:r>
            <a:r>
              <a:rPr lang="ro-RO" dirty="0"/>
              <a:t>țiile?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98F143-E0A4-4C23-F404-5BC670CF2339}"/>
              </a:ext>
            </a:extLst>
          </p:cNvPr>
          <p:cNvCxnSpPr>
            <a:cxnSpLocks/>
          </p:cNvCxnSpPr>
          <p:nvPr/>
        </p:nvCxnSpPr>
        <p:spPr>
          <a:xfrm>
            <a:off x="10176387" y="983225"/>
            <a:ext cx="124869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E2950F-FF9A-471B-3621-75DF5EC58408}"/>
              </a:ext>
            </a:extLst>
          </p:cNvPr>
          <p:cNvCxnSpPr>
            <a:cxnSpLocks/>
          </p:cNvCxnSpPr>
          <p:nvPr/>
        </p:nvCxnSpPr>
        <p:spPr>
          <a:xfrm>
            <a:off x="11425083" y="983225"/>
            <a:ext cx="0" cy="52567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B89BA-293E-D608-AC2D-83B0A25AF91B}"/>
              </a:ext>
            </a:extLst>
          </p:cNvPr>
          <p:cNvCxnSpPr>
            <a:cxnSpLocks/>
          </p:cNvCxnSpPr>
          <p:nvPr/>
        </p:nvCxnSpPr>
        <p:spPr>
          <a:xfrm flipH="1" flipV="1">
            <a:off x="1012723" y="6214970"/>
            <a:ext cx="10412360" cy="839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D786A-783D-19CE-9315-FC3A91F6072D}"/>
              </a:ext>
            </a:extLst>
          </p:cNvPr>
          <p:cNvCxnSpPr>
            <a:cxnSpLocks/>
          </p:cNvCxnSpPr>
          <p:nvPr/>
        </p:nvCxnSpPr>
        <p:spPr>
          <a:xfrm>
            <a:off x="1012723" y="1027906"/>
            <a:ext cx="144534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D23B13-370D-773C-0011-3893F7CE93C2}"/>
              </a:ext>
            </a:extLst>
          </p:cNvPr>
          <p:cNvCxnSpPr>
            <a:cxnSpLocks/>
          </p:cNvCxnSpPr>
          <p:nvPr/>
        </p:nvCxnSpPr>
        <p:spPr>
          <a:xfrm>
            <a:off x="1012723" y="1011287"/>
            <a:ext cx="0" cy="52120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0AFB3E0-13AD-07DA-FA92-11DFBF9950D0}"/>
              </a:ext>
            </a:extLst>
          </p:cNvPr>
          <p:cNvSpPr/>
          <p:nvPr/>
        </p:nvSpPr>
        <p:spPr>
          <a:xfrm>
            <a:off x="2458065" y="1423843"/>
            <a:ext cx="7885470" cy="4672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B5308BFE-5E3A-21C3-605E-B63F5228A4A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00052" y="1529789"/>
            <a:ext cx="4876800" cy="43597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3265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Is Deep Ecology? Definition, Critics, and Misunderstandings | Earth.Org">
            <a:extLst>
              <a:ext uri="{FF2B5EF4-FFF2-40B4-BE49-F238E27FC236}">
                <a16:creationId xmlns:a16="http://schemas.microsoft.com/office/drawing/2014/main" id="{4E3CD60F-C756-F709-7A08-92793A5E9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0726F-FD37-2036-0BAE-66244E41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9" y="743447"/>
            <a:ext cx="3868250" cy="16817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Funcționalitatea</a:t>
            </a:r>
            <a:r>
              <a:rPr lang="en-US" dirty="0"/>
              <a:t> </a:t>
            </a:r>
            <a:r>
              <a:rPr lang="en-US" dirty="0" err="1"/>
              <a:t>aplicației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2907D-B16C-4A04-4BD4-E26939E3A5A2}"/>
              </a:ext>
            </a:extLst>
          </p:cNvPr>
          <p:cNvSpPr txBox="1"/>
          <p:nvPr/>
        </p:nvSpPr>
        <p:spPr>
          <a:xfrm>
            <a:off x="952229" y="3168584"/>
            <a:ext cx="39974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Cereri de reciclare la cele mai apropiate firme specializate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Asigură preluarea deșeurilor de la gospodării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Optimizarea rutelor de colectare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Îmbunătățirea eficienței gestionării deșeurilor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Rectangle 208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5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0726F-FD37-2036-0BAE-66244E41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Rezultate și direcții de dezvoltare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A49C65AF-F6D0-1581-38AD-8602C3CE94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8600" y="1630256"/>
            <a:ext cx="7188199" cy="3594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2907D-B16C-4A04-4BD4-E26939E3A5A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4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Rectangle 208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5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0726F-FD37-2036-0BAE-66244E41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Rezultate și direcții de dezvoltare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2907D-B16C-4A04-4BD4-E26939E3A5A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23890-DA4E-B822-B27D-CC9F335BA5A4}"/>
              </a:ext>
            </a:extLst>
          </p:cNvPr>
          <p:cNvSpPr/>
          <p:nvPr/>
        </p:nvSpPr>
        <p:spPr>
          <a:xfrm>
            <a:off x="4345858" y="1101213"/>
            <a:ext cx="6961239" cy="4824099"/>
          </a:xfrm>
          <a:prstGeom prst="rect">
            <a:avLst/>
          </a:prstGeom>
          <a:solidFill>
            <a:srgbClr val="4752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secțiune de știri despre ecologizare</a:t>
            </a:r>
          </a:p>
          <a:p>
            <a:pPr algn="just"/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sistem de recompense</a:t>
            </a:r>
          </a:p>
          <a:p>
            <a:pPr algn="just"/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introducerea unor notificări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generarea de statistici și rapoarte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36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4D78-FA47-7C2E-12AD-0DB42B55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807D4-E421-B642-B2CB-3CD1BEC7B53B}"/>
              </a:ext>
            </a:extLst>
          </p:cNvPr>
          <p:cNvSpPr txBox="1"/>
          <p:nvPr/>
        </p:nvSpPr>
        <p:spPr>
          <a:xfrm>
            <a:off x="1779639" y="1927123"/>
            <a:ext cx="83984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Îmbinarea a două idei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Eliminarea necesității de a transporta personal deșeurile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Optimizarea rutelor de colectare datorită localizării precise a cererilor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Interfață minimalistă și ușor de folosit</a:t>
            </a: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5203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aerial view of a forest&#10;&#10;Description automatically generated">
            <a:extLst>
              <a:ext uri="{FF2B5EF4-FFF2-40B4-BE49-F238E27FC236}">
                <a16:creationId xmlns:a16="http://schemas.microsoft.com/office/drawing/2014/main" id="{01EDE14D-8E87-78E1-9E1D-BA8E69EDC3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24" r="1" b="23636"/>
          <a:stretch/>
        </p:blipFill>
        <p:spPr>
          <a:xfrm>
            <a:off x="78678" y="7375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47F55-9B06-B622-350C-0A70BDDF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051" y="1840117"/>
            <a:ext cx="6813755" cy="2900518"/>
          </a:xfr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o-RO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 mulțumesc pentru atenție!</a:t>
            </a:r>
            <a:br>
              <a:rPr lang="ro-RO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o-RO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o-RO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EcoConnect – Aplicație de eco-gestiune </a:t>
            </a:r>
            <a:br>
              <a:rPr lang="ro-RO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Resmeriță Vasile-Cosmin   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166C30-5799-06E0-0677-66A4548E15AF}"/>
              </a:ext>
            </a:extLst>
          </p:cNvPr>
          <p:cNvCxnSpPr/>
          <p:nvPr/>
        </p:nvCxnSpPr>
        <p:spPr>
          <a:xfrm>
            <a:off x="2428568" y="1622323"/>
            <a:ext cx="71185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88E70E-6F82-193D-2EC2-E975671513BD}"/>
              </a:ext>
            </a:extLst>
          </p:cNvPr>
          <p:cNvCxnSpPr/>
          <p:nvPr/>
        </p:nvCxnSpPr>
        <p:spPr>
          <a:xfrm>
            <a:off x="2428568" y="4935794"/>
            <a:ext cx="71185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AB0AAA-AB3C-AA42-B267-050ABCEAFA12}"/>
              </a:ext>
            </a:extLst>
          </p:cNvPr>
          <p:cNvCxnSpPr/>
          <p:nvPr/>
        </p:nvCxnSpPr>
        <p:spPr>
          <a:xfrm flipV="1">
            <a:off x="2428568" y="1622323"/>
            <a:ext cx="0" cy="3313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17A1B6-E44E-8B31-E9D5-72BB03469186}"/>
              </a:ext>
            </a:extLst>
          </p:cNvPr>
          <p:cNvCxnSpPr/>
          <p:nvPr/>
        </p:nvCxnSpPr>
        <p:spPr>
          <a:xfrm flipV="1">
            <a:off x="9542207" y="1622323"/>
            <a:ext cx="0" cy="3313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781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nza de sac, Iuta colorata de la 50x150cm - TJPLD | Breslo">
            <a:extLst>
              <a:ext uri="{FF2B5EF4-FFF2-40B4-BE49-F238E27FC236}">
                <a16:creationId xmlns:a16="http://schemas.microsoft.com/office/drawing/2014/main" id="{0408A873-8625-C6E7-78FF-0AD642181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5" b="219"/>
          <a:stretch/>
        </p:blipFill>
        <p:spPr bwMode="auto">
          <a:xfrm>
            <a:off x="1" y="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76567-5C72-563E-339F-AB08CB14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1" y="329249"/>
            <a:ext cx="5489449" cy="103238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ro-RO" sz="5200" dirty="0">
                <a:solidFill>
                  <a:schemeClr val="accent6">
                    <a:lumMod val="75000"/>
                  </a:schemeClr>
                </a:solidFill>
              </a:rPr>
              <a:t>Structura prezentării</a:t>
            </a:r>
            <a:endParaRPr lang="en-US" sz="5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22BD3-945E-E6F0-043C-D40114DF7438}"/>
              </a:ext>
            </a:extLst>
          </p:cNvPr>
          <p:cNvSpPr txBox="1"/>
          <p:nvPr/>
        </p:nvSpPr>
        <p:spPr>
          <a:xfrm>
            <a:off x="353961" y="1488252"/>
            <a:ext cx="5489449" cy="5016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important s</a:t>
            </a:r>
            <a:r>
              <a:rPr lang="ro-RO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 reciclăm?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Prezentarea generală a aplicației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Tehnologii folsite</a:t>
            </a:r>
          </a:p>
          <a:p>
            <a:endParaRPr lang="ro-RO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 de calcul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ro-RO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distanței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Proiectarea aplicației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Funcționalitatea aplicației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Rezultate și direcții de dezvoltare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ro-RO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522A-D53E-D194-F0F2-561670C1D5E0}"/>
              </a:ext>
            </a:extLst>
          </p:cNvPr>
          <p:cNvSpPr txBox="1"/>
          <p:nvPr/>
        </p:nvSpPr>
        <p:spPr>
          <a:xfrm>
            <a:off x="12485418" y="1826376"/>
            <a:ext cx="1052914" cy="38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30" name="Picture 6" descr="recycle ecology poster 5407605 Vector Art at Vecteezy">
            <a:extLst>
              <a:ext uri="{FF2B5EF4-FFF2-40B4-BE49-F238E27FC236}">
                <a16:creationId xmlns:a16="http://schemas.microsoft.com/office/drawing/2014/main" id="{C5EC4C00-80EB-305F-4BCE-0BA8000C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62" y="1297859"/>
            <a:ext cx="4386522" cy="438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0359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fabric&#10;&#10;Description automatically generated">
            <a:extLst>
              <a:ext uri="{FF2B5EF4-FFF2-40B4-BE49-F238E27FC236}">
                <a16:creationId xmlns:a16="http://schemas.microsoft.com/office/drawing/2014/main" id="{5902A873-8AD3-54AD-5A20-30D37191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7" b="219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16934-D63F-4681-91F7-64CC5F64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10181850" cy="1087011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br>
              <a:rPr lang="en-US" sz="100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000">
                <a:solidFill>
                  <a:schemeClr val="accent3">
                    <a:lumMod val="75000"/>
                  </a:schemeClr>
                </a:solidFill>
              </a:rPr>
              <a:t>     </a:t>
            </a:r>
            <a:r>
              <a:rPr lang="en-US" sz="5200">
                <a:solidFill>
                  <a:schemeClr val="accent3">
                    <a:lumMod val="75000"/>
                  </a:schemeClr>
                </a:solidFill>
              </a:rPr>
              <a:t>De ce este important s</a:t>
            </a:r>
            <a:r>
              <a:rPr lang="ro-RO" sz="5200">
                <a:solidFill>
                  <a:schemeClr val="accent3">
                    <a:lumMod val="75000"/>
                  </a:schemeClr>
                </a:solidFill>
              </a:rPr>
              <a:t>ă reciclăm?</a:t>
            </a:r>
            <a:endParaRPr lang="en-US" sz="5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93E54-C368-87A3-EB97-85BD5B0F2861}"/>
              </a:ext>
            </a:extLst>
          </p:cNvPr>
          <p:cNvSpPr/>
          <p:nvPr/>
        </p:nvSpPr>
        <p:spPr>
          <a:xfrm>
            <a:off x="643467" y="2094271"/>
            <a:ext cx="4921591" cy="422787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l">
              <a:buAutoNum type="arabicPeriod"/>
            </a:pPr>
            <a:r>
              <a:rPr lang="en-US" sz="2200" i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Protejăm mediul înconjurător</a:t>
            </a:r>
            <a:endParaRPr lang="ro-RO" sz="2200" i="0">
              <a:solidFill>
                <a:schemeClr val="accent3">
                  <a:lumMod val="75000"/>
                </a:schemeClr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endParaRPr lang="ro-RO" sz="2200" i="0">
              <a:solidFill>
                <a:schemeClr val="accent3">
                  <a:lumMod val="75000"/>
                </a:schemeClr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o-RO" sz="220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200" i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Reducem consumul de resurse naturale</a:t>
            </a:r>
            <a:endParaRPr lang="ro-RO" sz="2200" i="0">
              <a:solidFill>
                <a:schemeClr val="accent3">
                  <a:lumMod val="75000"/>
                </a:schemeClr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o-RO" sz="2200" i="0">
              <a:solidFill>
                <a:schemeClr val="accent3">
                  <a:lumMod val="75000"/>
                </a:schemeClr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o-RO" sz="220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200" i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Reducem emisiile de carbon</a:t>
            </a:r>
            <a:endParaRPr lang="ro-RO" sz="2200" i="0">
              <a:solidFill>
                <a:schemeClr val="accent3">
                  <a:lumMod val="75000"/>
                </a:schemeClr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o-RO" sz="2200">
              <a:solidFill>
                <a:schemeClr val="accent3">
                  <a:lumMod val="75000"/>
                </a:schemeClr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o-RO" sz="2200" i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200" i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Salvăm energie</a:t>
            </a:r>
            <a:endParaRPr lang="ro-RO" sz="2200" i="0">
              <a:solidFill>
                <a:schemeClr val="accent3">
                  <a:lumMod val="75000"/>
                </a:schemeClr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o-RO" sz="2200">
              <a:solidFill>
                <a:schemeClr val="accent3">
                  <a:lumMod val="75000"/>
                </a:schemeClr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o-RO" sz="2200" i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200" i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Formăm generații viitoare mai responsabile</a:t>
            </a:r>
            <a:endParaRPr lang="en-US" sz="2200" i="0" dirty="0">
              <a:solidFill>
                <a:schemeClr val="accent3">
                  <a:lumMod val="75000"/>
                </a:schemeClr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F6AE2-495D-B3C0-F243-FE80F512BC3C}"/>
              </a:ext>
            </a:extLst>
          </p:cNvPr>
          <p:cNvSpPr/>
          <p:nvPr/>
        </p:nvSpPr>
        <p:spPr>
          <a:xfrm>
            <a:off x="10169169" y="2536448"/>
            <a:ext cx="842959" cy="159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4 motive bune pentru a recicla">
            <a:extLst>
              <a:ext uri="{FF2B5EF4-FFF2-40B4-BE49-F238E27FC236}">
                <a16:creationId xmlns:a16="http://schemas.microsoft.com/office/drawing/2014/main" id="{0D5A60C0-AD94-3EAE-8CE8-E2AA2BFC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413" y="2517057"/>
            <a:ext cx="5078406" cy="338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63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F26F49-DB15-022F-A4AE-7DCD14E4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2213511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 err="1">
                <a:solidFill>
                  <a:schemeClr val="bg1"/>
                </a:solidFill>
              </a:rPr>
              <a:t>Prezentarea</a:t>
            </a:r>
            <a:r>
              <a:rPr lang="en-US" sz="2600" dirty="0">
                <a:solidFill>
                  <a:schemeClr val="bg1"/>
                </a:solidFill>
              </a:rPr>
              <a:t> general</a:t>
            </a:r>
            <a:r>
              <a:rPr lang="ro-RO" sz="2600" dirty="0">
                <a:solidFill>
                  <a:schemeClr val="bg1"/>
                </a:solidFill>
              </a:rPr>
              <a:t>ă a aplicației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fabric&#10;&#10;Description automatically generated">
            <a:extLst>
              <a:ext uri="{FF2B5EF4-FFF2-40B4-BE49-F238E27FC236}">
                <a16:creationId xmlns:a16="http://schemas.microsoft.com/office/drawing/2014/main" id="{41DF44AB-0F56-41F0-6282-01F5A680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43" y="268357"/>
            <a:ext cx="8781117" cy="6301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F69FD8-5CC8-1B62-C22E-95A1E953FFFD}"/>
              </a:ext>
            </a:extLst>
          </p:cNvPr>
          <p:cNvSpPr/>
          <p:nvPr/>
        </p:nvSpPr>
        <p:spPr>
          <a:xfrm>
            <a:off x="5133533" y="1351065"/>
            <a:ext cx="5062519" cy="4155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Înregistrare utilizator și autentificare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 Persoană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 Companie</a:t>
            </a:r>
          </a:p>
        </p:txBody>
      </p:sp>
    </p:spTree>
    <p:extLst>
      <p:ext uri="{BB962C8B-B14F-4D97-AF65-F5344CB8AC3E}">
        <p14:creationId xmlns:p14="http://schemas.microsoft.com/office/powerpoint/2010/main" val="134023301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9CB1F-8B57-F317-A34E-ED540D1DD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8"/>
            <a:ext cx="4620584" cy="8313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dirty="0">
                <a:solidFill>
                  <a:schemeClr val="accent6">
                    <a:lumMod val="75000"/>
                  </a:schemeClr>
                </a:solidFill>
              </a:rPr>
              <a:t>Tehnolgii folosite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 descr="A close up of a fabric&#10;&#10;Description automatically generated">
            <a:extLst>
              <a:ext uri="{FF2B5EF4-FFF2-40B4-BE49-F238E27FC236}">
                <a16:creationId xmlns:a16="http://schemas.microsoft.com/office/drawing/2014/main" id="{77B2B9F1-889F-1064-7088-3E0AB9E35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4" r="1969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32219-F649-4765-F79C-B3C96762CA14}"/>
              </a:ext>
            </a:extLst>
          </p:cNvPr>
          <p:cNvSpPr txBox="1"/>
          <p:nvPr/>
        </p:nvSpPr>
        <p:spPr>
          <a:xfrm>
            <a:off x="7822780" y="1417928"/>
            <a:ext cx="4178709" cy="483209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 realizarea aplicației au fost folosite urmatoarele tehnologii</a:t>
            </a:r>
            <a:r>
              <a:rPr lang="en-US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Intellij</a:t>
            </a:r>
            <a:r>
              <a:rPr lang="en-US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endParaRPr lang="en-US" sz="2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Hibernate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Maps API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Places API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Geocoding API</a:t>
            </a: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DCD941-38B3-4DF2-176A-77DB098A347A}"/>
              </a:ext>
            </a:extLst>
          </p:cNvPr>
          <p:cNvCxnSpPr/>
          <p:nvPr/>
        </p:nvCxnSpPr>
        <p:spPr>
          <a:xfrm>
            <a:off x="432618" y="403123"/>
            <a:ext cx="548640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41DC5A-8FB9-94A2-B1D3-3FB75FFA6CCF}"/>
              </a:ext>
            </a:extLst>
          </p:cNvPr>
          <p:cNvCxnSpPr>
            <a:cxnSpLocks/>
          </p:cNvCxnSpPr>
          <p:nvPr/>
        </p:nvCxnSpPr>
        <p:spPr>
          <a:xfrm>
            <a:off x="432619" y="403123"/>
            <a:ext cx="0" cy="1553496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F9B614-1D2A-ED70-096D-9816B02D0770}"/>
              </a:ext>
            </a:extLst>
          </p:cNvPr>
          <p:cNvCxnSpPr/>
          <p:nvPr/>
        </p:nvCxnSpPr>
        <p:spPr>
          <a:xfrm>
            <a:off x="432618" y="1956619"/>
            <a:ext cx="548640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50" name="Picture 2" descr="Spring Boot - JAVAPRO International">
            <a:extLst>
              <a:ext uri="{FF2B5EF4-FFF2-40B4-BE49-F238E27FC236}">
                <a16:creationId xmlns:a16="http://schemas.microsoft.com/office/drawing/2014/main" id="{D6B74284-D124-C9C4-13A3-84A888F4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9" y="2195484"/>
            <a:ext cx="1799299" cy="17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necolas/react-native-web: Cross-platform React UI packages">
            <a:extLst>
              <a:ext uri="{FF2B5EF4-FFF2-40B4-BE49-F238E27FC236}">
                <a16:creationId xmlns:a16="http://schemas.microsoft.com/office/drawing/2014/main" id="{06F0992C-4F3F-D6F4-7702-153F6600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795" y="5043948"/>
            <a:ext cx="2546037" cy="14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PostgreSQL?">
            <a:extLst>
              <a:ext uri="{FF2B5EF4-FFF2-40B4-BE49-F238E27FC236}">
                <a16:creationId xmlns:a16="http://schemas.microsoft.com/office/drawing/2014/main" id="{29969834-6CAD-4D9A-A95F-5C36C305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716" y="2406330"/>
            <a:ext cx="2271252" cy="142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y Maps – About – Google Maps">
            <a:extLst>
              <a:ext uri="{FF2B5EF4-FFF2-40B4-BE49-F238E27FC236}">
                <a16:creationId xmlns:a16="http://schemas.microsoft.com/office/drawing/2014/main" id="{CBB63FC8-3E83-074C-E089-202B3C29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076" y="3700047"/>
            <a:ext cx="1734172" cy="173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hat is Intellij IDEA - A Comprehensive Guide">
            <a:extLst>
              <a:ext uri="{FF2B5EF4-FFF2-40B4-BE49-F238E27FC236}">
                <a16:creationId xmlns:a16="http://schemas.microsoft.com/office/drawing/2014/main" id="{4732B469-BC01-D47B-9F3D-AFD901D11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0" y="3763648"/>
            <a:ext cx="2410681" cy="135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476EB-6D42-5C91-8796-E4DC6C7ED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0857" y="2441914"/>
            <a:ext cx="1258133" cy="125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060E86-5583-8E79-4228-7A5E1352D9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82" y="5317144"/>
            <a:ext cx="2863325" cy="7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9815EE-0F88-4364-B815-14A6E7ECB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2BBEB8-4077-499F-80FD-AA9827A8D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95" y="608243"/>
            <a:ext cx="3380205" cy="54450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F26F49-DB15-022F-A4AE-7DCD14E4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91" y="1005303"/>
            <a:ext cx="2032490" cy="442730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Algoritm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calcul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</a:t>
            </a:r>
            <a:r>
              <a:rPr lang="ro-RO" sz="2000" dirty="0">
                <a:solidFill>
                  <a:schemeClr val="bg1"/>
                </a:solidFill>
              </a:rPr>
              <a:t>ței</a:t>
            </a:r>
            <a:endParaRPr lang="en-US" sz="2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B7728-0C26-4662-B285-85C64552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5331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C367AD-9838-470A-87EF-678609CC8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70606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CF1642-4E76-4223-A010-6334380A2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236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fabric&#10;&#10;Description automatically generated">
            <a:extLst>
              <a:ext uri="{FF2B5EF4-FFF2-40B4-BE49-F238E27FC236}">
                <a16:creationId xmlns:a16="http://schemas.microsoft.com/office/drawing/2014/main" id="{41DF44AB-0F56-41F0-6282-01F5A680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71" y="608241"/>
            <a:ext cx="8314652" cy="54466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F69FD8-5CC8-1B62-C22E-95A1E953FFFD}"/>
              </a:ext>
            </a:extLst>
          </p:cNvPr>
          <p:cNvSpPr/>
          <p:nvPr/>
        </p:nvSpPr>
        <p:spPr>
          <a:xfrm>
            <a:off x="4434348" y="1327355"/>
            <a:ext cx="7462684" cy="39228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Formula Haversine</a:t>
            </a:r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algn="ctr"/>
            <a:endParaRPr lang="en-US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it-IT" sz="2200" dirty="0"/>
          </a:p>
          <a:p>
            <a:pPr algn="ctr"/>
            <a:endParaRPr lang="it-IT" sz="2200" dirty="0"/>
          </a:p>
          <a:p>
            <a:pPr marL="285750" indent="-285750">
              <a:buFontTx/>
              <a:buChar char="-"/>
            </a:pPr>
            <a:r>
              <a:rPr lang="it-IT" sz="2200" dirty="0"/>
              <a:t>-latitudinea primului punct </a:t>
            </a:r>
          </a:p>
          <a:p>
            <a:r>
              <a:rPr lang="it-IT" sz="2200" dirty="0"/>
              <a:t>     -latitudinea punctului al doilea</a:t>
            </a:r>
          </a:p>
          <a:p>
            <a:r>
              <a:rPr lang="it-IT" sz="2200" dirty="0"/>
              <a:t>     - longitudinea punctului al doilea</a:t>
            </a:r>
          </a:p>
          <a:p>
            <a:r>
              <a:rPr lang="it-IT" sz="2200" dirty="0"/>
              <a:t>     - longitudinea primului punct</a:t>
            </a:r>
            <a:endParaRPr lang="en-US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- raza Pământului (6371 km) </a:t>
            </a:r>
            <a:endParaRPr lang="en-US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634FB-5C1F-E7E8-C2A7-ECE8ED8B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55" y="2145435"/>
            <a:ext cx="6012241" cy="868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DC2318-BD0B-A9E4-A37A-1E4729C76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210" y="4392089"/>
            <a:ext cx="249108" cy="249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2B2CB5-4A08-0865-4BE7-7EE4AACD2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12" y="4016950"/>
            <a:ext cx="241377" cy="254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A1B3E5-6575-7E3D-9361-9596572F5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77" y="3298806"/>
            <a:ext cx="264645" cy="3087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060AC3-827F-8293-9DDC-FBFA39A65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00" y="3686202"/>
            <a:ext cx="295018" cy="2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11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D0B7-4AB7-51CA-60CD-F31BF415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Proiectare </a:t>
            </a:r>
            <a:r>
              <a:rPr lang="ro-RO"/>
              <a:t>și implementarea aplicației</a:t>
            </a:r>
            <a:endParaRPr lang="en-US" dirty="0"/>
          </a:p>
        </p:txBody>
      </p:sp>
      <p:pic>
        <p:nvPicPr>
          <p:cNvPr id="4" name="Picture 3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171AB9B1-D092-6CC7-3DF2-9BB22A635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06" y="2462665"/>
            <a:ext cx="6171042" cy="3288602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98F143-E0A4-4C23-F404-5BC670CF2339}"/>
              </a:ext>
            </a:extLst>
          </p:cNvPr>
          <p:cNvCxnSpPr/>
          <p:nvPr/>
        </p:nvCxnSpPr>
        <p:spPr>
          <a:xfrm>
            <a:off x="9527458" y="1002890"/>
            <a:ext cx="2025445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E2950F-FF9A-471B-3621-75DF5EC58408}"/>
              </a:ext>
            </a:extLst>
          </p:cNvPr>
          <p:cNvCxnSpPr>
            <a:cxnSpLocks/>
          </p:cNvCxnSpPr>
          <p:nvPr/>
        </p:nvCxnSpPr>
        <p:spPr>
          <a:xfrm>
            <a:off x="11552903" y="1002890"/>
            <a:ext cx="0" cy="52120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B89BA-293E-D608-AC2D-83B0A25AF91B}"/>
              </a:ext>
            </a:extLst>
          </p:cNvPr>
          <p:cNvCxnSpPr>
            <a:cxnSpLocks/>
          </p:cNvCxnSpPr>
          <p:nvPr/>
        </p:nvCxnSpPr>
        <p:spPr>
          <a:xfrm flipH="1">
            <a:off x="1012723" y="6214970"/>
            <a:ext cx="1054018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55379E-08B7-2A47-4212-AB5413CD2C7D}"/>
              </a:ext>
            </a:extLst>
          </p:cNvPr>
          <p:cNvSpPr txBox="1"/>
          <p:nvPr/>
        </p:nvSpPr>
        <p:spPr>
          <a:xfrm>
            <a:off x="1321904" y="1690688"/>
            <a:ext cx="4516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200" dirty="0"/>
              <a:t>Aplicația este structurată în 3 părți</a:t>
            </a:r>
            <a:r>
              <a:rPr lang="en-US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866074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D0B7-4AB7-51CA-60CD-F31BF415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  <a:r>
              <a:rPr lang="ro-RO" dirty="0"/>
              <a:t>/</a:t>
            </a:r>
            <a:r>
              <a:rPr lang="en-US" dirty="0"/>
              <a:t>Login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98F143-E0A4-4C23-F404-5BC670CF2339}"/>
              </a:ext>
            </a:extLst>
          </p:cNvPr>
          <p:cNvCxnSpPr>
            <a:cxnSpLocks/>
          </p:cNvCxnSpPr>
          <p:nvPr/>
        </p:nvCxnSpPr>
        <p:spPr>
          <a:xfrm>
            <a:off x="4237703" y="1002890"/>
            <a:ext cx="73152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E2950F-FF9A-471B-3621-75DF5EC58408}"/>
              </a:ext>
            </a:extLst>
          </p:cNvPr>
          <p:cNvCxnSpPr>
            <a:cxnSpLocks/>
          </p:cNvCxnSpPr>
          <p:nvPr/>
        </p:nvCxnSpPr>
        <p:spPr>
          <a:xfrm>
            <a:off x="11552903" y="1002890"/>
            <a:ext cx="0" cy="52120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B89BA-293E-D608-AC2D-83B0A25AF91B}"/>
              </a:ext>
            </a:extLst>
          </p:cNvPr>
          <p:cNvCxnSpPr>
            <a:cxnSpLocks/>
          </p:cNvCxnSpPr>
          <p:nvPr/>
        </p:nvCxnSpPr>
        <p:spPr>
          <a:xfrm flipH="1">
            <a:off x="1012723" y="6214970"/>
            <a:ext cx="1054018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55379E-08B7-2A47-4212-AB5413CD2C7D}"/>
              </a:ext>
            </a:extLst>
          </p:cNvPr>
          <p:cNvSpPr txBox="1"/>
          <p:nvPr/>
        </p:nvSpPr>
        <p:spPr>
          <a:xfrm>
            <a:off x="1321903" y="1690688"/>
            <a:ext cx="10122844" cy="347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Înregistrare                                                             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17.png">
            <a:extLst>
              <a:ext uri="{FF2B5EF4-FFF2-40B4-BE49-F238E27FC236}">
                <a16:creationId xmlns:a16="http://schemas.microsoft.com/office/drawing/2014/main" id="{3CB22037-4B2A-DF58-9768-D3E087BA127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91795" y="2230114"/>
            <a:ext cx="4774105" cy="3128459"/>
          </a:xfrm>
          <a:prstGeom prst="rect">
            <a:avLst/>
          </a:prstGeom>
          <a:ln/>
        </p:spPr>
      </p:pic>
      <p:pic>
        <p:nvPicPr>
          <p:cNvPr id="7" name="image32.png">
            <a:extLst>
              <a:ext uri="{FF2B5EF4-FFF2-40B4-BE49-F238E27FC236}">
                <a16:creationId xmlns:a16="http://schemas.microsoft.com/office/drawing/2014/main" id="{8F3FA247-FAAF-AB31-7C0B-F2C15225970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26097" y="2230113"/>
            <a:ext cx="5069892" cy="312846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5683661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D0B7-4AB7-51CA-60CD-F31BF415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	 PersonPage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98F143-E0A4-4C23-F404-5BC670CF2339}"/>
              </a:ext>
            </a:extLst>
          </p:cNvPr>
          <p:cNvCxnSpPr>
            <a:cxnSpLocks/>
          </p:cNvCxnSpPr>
          <p:nvPr/>
        </p:nvCxnSpPr>
        <p:spPr>
          <a:xfrm>
            <a:off x="4788310" y="1002890"/>
            <a:ext cx="97339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E2950F-FF9A-471B-3621-75DF5EC58408}"/>
              </a:ext>
            </a:extLst>
          </p:cNvPr>
          <p:cNvCxnSpPr>
            <a:cxnSpLocks/>
          </p:cNvCxnSpPr>
          <p:nvPr/>
        </p:nvCxnSpPr>
        <p:spPr>
          <a:xfrm>
            <a:off x="5761702" y="1002890"/>
            <a:ext cx="0" cy="52120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B89BA-293E-D608-AC2D-83B0A25AF91B}"/>
              </a:ext>
            </a:extLst>
          </p:cNvPr>
          <p:cNvCxnSpPr>
            <a:cxnSpLocks/>
          </p:cNvCxnSpPr>
          <p:nvPr/>
        </p:nvCxnSpPr>
        <p:spPr>
          <a:xfrm flipH="1">
            <a:off x="1012723" y="6214970"/>
            <a:ext cx="474897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image37.png">
            <a:extLst>
              <a:ext uri="{FF2B5EF4-FFF2-40B4-BE49-F238E27FC236}">
                <a16:creationId xmlns:a16="http://schemas.microsoft.com/office/drawing/2014/main" id="{7E78034E-7047-10DA-C947-01ED811431E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72866" y="365143"/>
            <a:ext cx="4780934" cy="2875531"/>
          </a:xfrm>
          <a:prstGeom prst="rect">
            <a:avLst/>
          </a:prstGeom>
          <a:ln/>
        </p:spPr>
      </p:pic>
      <p:pic>
        <p:nvPicPr>
          <p:cNvPr id="4" name="image28.png">
            <a:extLst>
              <a:ext uri="{FF2B5EF4-FFF2-40B4-BE49-F238E27FC236}">
                <a16:creationId xmlns:a16="http://schemas.microsoft.com/office/drawing/2014/main" id="{457B5F17-60C3-8981-4969-492777743BD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29401" y="3617327"/>
            <a:ext cx="4780934" cy="2875530"/>
          </a:xfrm>
          <a:prstGeom prst="rect">
            <a:avLst/>
          </a:prstGeom>
          <a:ln/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D786A-783D-19CE-9315-FC3A91F6072D}"/>
              </a:ext>
            </a:extLst>
          </p:cNvPr>
          <p:cNvCxnSpPr>
            <a:cxnSpLocks/>
          </p:cNvCxnSpPr>
          <p:nvPr/>
        </p:nvCxnSpPr>
        <p:spPr>
          <a:xfrm>
            <a:off x="1012723" y="1027906"/>
            <a:ext cx="73741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D23B13-370D-773C-0011-3893F7CE93C2}"/>
              </a:ext>
            </a:extLst>
          </p:cNvPr>
          <p:cNvCxnSpPr>
            <a:cxnSpLocks/>
          </p:cNvCxnSpPr>
          <p:nvPr/>
        </p:nvCxnSpPr>
        <p:spPr>
          <a:xfrm>
            <a:off x="1012723" y="1011287"/>
            <a:ext cx="0" cy="521208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96E6CA-ED94-F652-A8B2-FA13EB57F8B3}"/>
              </a:ext>
            </a:extLst>
          </p:cNvPr>
          <p:cNvSpPr txBox="1"/>
          <p:nvPr/>
        </p:nvSpPr>
        <p:spPr>
          <a:xfrm>
            <a:off x="1077927" y="2039269"/>
            <a:ext cx="461857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Filtezi firmele de reciclare după rază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Filtrezi firmele de reciclare după </a:t>
            </a:r>
          </a:p>
          <a:p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Materialele specializate</a:t>
            </a:r>
          </a:p>
          <a:p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Vezi istoricul cererilor și statusul </a:t>
            </a:r>
          </a:p>
          <a:p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acestora</a:t>
            </a:r>
          </a:p>
          <a:p>
            <a:endParaRPr lang="ro-RO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Poți crea o cerere</a:t>
            </a:r>
          </a:p>
        </p:txBody>
      </p:sp>
    </p:spTree>
    <p:extLst>
      <p:ext uri="{BB962C8B-B14F-4D97-AF65-F5344CB8AC3E}">
        <p14:creationId xmlns:p14="http://schemas.microsoft.com/office/powerpoint/2010/main" val="61683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359</Words>
  <Application>Microsoft Office PowerPoint</Application>
  <PresentationFormat>Widescreen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Wingdings</vt:lpstr>
      <vt:lpstr>Office Theme</vt:lpstr>
      <vt:lpstr>EcoConnect  Aplicație de eco-gestiune</vt:lpstr>
      <vt:lpstr>Structura prezentării</vt:lpstr>
      <vt:lpstr>      De ce este important să reciclăm?</vt:lpstr>
      <vt:lpstr>Prezentarea generală a aplicației</vt:lpstr>
      <vt:lpstr>Tehnolgii folosite</vt:lpstr>
      <vt:lpstr>Algoritm de calcul a distanței</vt:lpstr>
      <vt:lpstr>Proiectare și implementarea aplicației</vt:lpstr>
      <vt:lpstr>Register/Login</vt:lpstr>
      <vt:lpstr>  PersonPage</vt:lpstr>
      <vt:lpstr>        CompanyPage</vt:lpstr>
      <vt:lpstr>               Cum sunt preluate informațiile?</vt:lpstr>
      <vt:lpstr>               Cum sunt prelucrate informațiile?</vt:lpstr>
      <vt:lpstr>Funcționalitatea aplicației</vt:lpstr>
      <vt:lpstr>Rezultate și direcții de dezvoltare</vt:lpstr>
      <vt:lpstr>Rezultate și direcții de dezvoltare</vt:lpstr>
      <vt:lpstr>Concluzii: </vt:lpstr>
      <vt:lpstr>Vă mulțumesc pentru atenție!   EcoConnect – Aplicație de eco-gestiune  Resmeriță Vasile-Cosmin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Vasile-Cosmin Resmeriță</dc:creator>
  <cp:lastModifiedBy>Vasile-Cosmin Resmeriță</cp:lastModifiedBy>
  <cp:revision>5</cp:revision>
  <dcterms:created xsi:type="dcterms:W3CDTF">2024-07-01T15:33:09Z</dcterms:created>
  <dcterms:modified xsi:type="dcterms:W3CDTF">2024-07-04T12:38:58Z</dcterms:modified>
</cp:coreProperties>
</file>